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2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3" r:id="rId16"/>
    <p:sldId id="278" r:id="rId17"/>
    <p:sldId id="257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Freq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Sheet1!$A$3:$A$32</c:f>
              <c:strCache>
                <c:ptCount val="30"/>
                <c:pt idx="0">
                  <c:v>SOUTH AFRICA</c:v>
                </c:pt>
                <c:pt idx="1">
                  <c:v>ETHIOPIA</c:v>
                </c:pt>
                <c:pt idx="2">
                  <c:v>KENYA</c:v>
                </c:pt>
                <c:pt idx="3">
                  <c:v>EGYPT</c:v>
                </c:pt>
                <c:pt idx="4">
                  <c:v>NIGERIA</c:v>
                </c:pt>
                <c:pt idx="5">
                  <c:v>TUNISIA</c:v>
                </c:pt>
                <c:pt idx="6">
                  <c:v>ALGERIA</c:v>
                </c:pt>
                <c:pt idx="7">
                  <c:v>NAMIBIA</c:v>
                </c:pt>
                <c:pt idx="8">
                  <c:v>TANZANIA</c:v>
                </c:pt>
                <c:pt idx="9">
                  <c:v>GHANA</c:v>
                </c:pt>
                <c:pt idx="10">
                  <c:v>BOTSWANA</c:v>
                </c:pt>
                <c:pt idx="11">
                  <c:v>MOROCCO</c:v>
                </c:pt>
                <c:pt idx="12">
                  <c:v>UGANDA</c:v>
                </c:pt>
                <c:pt idx="13">
                  <c:v>SENEGAL</c:v>
                </c:pt>
                <c:pt idx="14">
                  <c:v>MALAWI</c:v>
                </c:pt>
                <c:pt idx="15">
                  <c:v>BURKINA FASO</c:v>
                </c:pt>
                <c:pt idx="16">
                  <c:v>MADAGASCAR</c:v>
                </c:pt>
                <c:pt idx="17">
                  <c:v>SUDAN</c:v>
                </c:pt>
                <c:pt idx="18">
                  <c:v>MALI</c:v>
                </c:pt>
                <c:pt idx="19">
                  <c:v>SOMALIA</c:v>
                </c:pt>
                <c:pt idx="20">
                  <c:v>BENIN</c:v>
                </c:pt>
                <c:pt idx="21">
                  <c:v>BURUNDI</c:v>
                </c:pt>
                <c:pt idx="22">
                  <c:v>CAMEROON</c:v>
                </c:pt>
                <c:pt idx="23">
                  <c:v>ERITREA</c:v>
                </c:pt>
                <c:pt idx="24">
                  <c:v>MOZAMBIQUE</c:v>
                </c:pt>
                <c:pt idx="25">
                  <c:v>NIGER</c:v>
                </c:pt>
                <c:pt idx="26">
                  <c:v>RWANDA</c:v>
                </c:pt>
                <c:pt idx="27">
                  <c:v>TOGO</c:v>
                </c:pt>
                <c:pt idx="28">
                  <c:v>ZAMBIA</c:v>
                </c:pt>
                <c:pt idx="29">
                  <c:v>ZIMBABWE</c:v>
                </c:pt>
              </c:strCache>
            </c:strRef>
          </c:cat>
          <c:val>
            <c:numRef>
              <c:f>Sheet1!$B$3:$B$32</c:f>
              <c:numCache>
                <c:formatCode>0</c:formatCode>
                <c:ptCount val="30"/>
                <c:pt idx="0">
                  <c:v>87</c:v>
                </c:pt>
                <c:pt idx="1">
                  <c:v>44</c:v>
                </c:pt>
                <c:pt idx="2">
                  <c:v>42</c:v>
                </c:pt>
                <c:pt idx="3">
                  <c:v>35</c:v>
                </c:pt>
                <c:pt idx="4">
                  <c:v>31</c:v>
                </c:pt>
                <c:pt idx="5">
                  <c:v>22</c:v>
                </c:pt>
                <c:pt idx="6">
                  <c:v>18</c:v>
                </c:pt>
                <c:pt idx="7">
                  <c:v>17</c:v>
                </c:pt>
                <c:pt idx="8">
                  <c:v>15</c:v>
                </c:pt>
                <c:pt idx="9">
                  <c:v>14</c:v>
                </c:pt>
                <c:pt idx="10">
                  <c:v>13</c:v>
                </c:pt>
                <c:pt idx="11">
                  <c:v>11</c:v>
                </c:pt>
                <c:pt idx="12">
                  <c:v>10</c:v>
                </c:pt>
                <c:pt idx="13">
                  <c:v>9</c:v>
                </c:pt>
                <c:pt idx="14">
                  <c:v>7</c:v>
                </c:pt>
                <c:pt idx="15">
                  <c:v>6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6-4B97-A322-6697A4CAF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38111720"/>
        <c:axId val="238612776"/>
      </c:barChart>
      <c:catAx>
        <c:axId val="238111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Country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12776"/>
        <c:crosses val="autoZero"/>
        <c:auto val="1"/>
        <c:lblAlgn val="ctr"/>
        <c:lblOffset val="100"/>
        <c:noMultiLvlLbl val="0"/>
      </c:catAx>
      <c:valAx>
        <c:axId val="23861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Scientific</a:t>
                </a:r>
                <a:r>
                  <a:rPr lang="en-US" baseline="0">
                    <a:solidFill>
                      <a:sysClr val="windowText" lastClr="000000"/>
                    </a:solidFill>
                  </a:rPr>
                  <a:t> Production on LDN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3.0555586146137327E-2"/>
              <c:y val="9.40697098177413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111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06C14C-7A8A-4949-93DA-BA32518FC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71842-4D66-4E61-8E6A-DD7A2A849D1D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AfriGEO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LDN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established in 2020 with 10 member states</a:t>
          </a:r>
        </a:p>
      </dgm:t>
    </dgm:pt>
    <dgm:pt modelId="{295AE239-DE48-4555-BA83-19DEC621C4AB}" type="parTrans" cxnId="{F3BCB666-CEEA-4095-97DD-962A89E7F265}">
      <dgm:prSet/>
      <dgm:spPr/>
      <dgm:t>
        <a:bodyPr/>
        <a:lstStyle/>
        <a:p>
          <a:endParaRPr lang="en-US"/>
        </a:p>
      </dgm:t>
    </dgm:pt>
    <dgm:pt modelId="{E8042FE6-6BF4-4CEC-A1B8-4E9A204E3764}" type="sibTrans" cxnId="{F3BCB666-CEEA-4095-97DD-962A89E7F265}">
      <dgm:prSet/>
      <dgm:spPr/>
      <dgm:t>
        <a:bodyPr/>
        <a:lstStyle/>
        <a:p>
          <a:endParaRPr lang="en-US"/>
        </a:p>
      </dgm:t>
    </dgm:pt>
    <dgm:pt modelId="{68DED2FD-DA00-4CAE-BC6C-30F1DC74D19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submitted proposal to the South African Dept. of Science &amp; Innovation in 2020 seeking funding</a:t>
          </a:r>
          <a:r>
            <a:rPr lang="en-US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CADDCEA5-9B5E-4560-AD66-7F5F137561F8}" type="parTrans" cxnId="{DDE57B0A-260F-4501-8519-A3AC250CF40B}">
      <dgm:prSet/>
      <dgm:spPr/>
      <dgm:t>
        <a:bodyPr/>
        <a:lstStyle/>
        <a:p>
          <a:endParaRPr lang="en-US"/>
        </a:p>
      </dgm:t>
    </dgm:pt>
    <dgm:pt modelId="{62BB9947-BC83-46C6-8C16-3A066C82BC31}" type="sibTrans" cxnId="{DDE57B0A-260F-4501-8519-A3AC250CF40B}">
      <dgm:prSet/>
      <dgm:spPr/>
      <dgm:t>
        <a:bodyPr/>
        <a:lstStyle/>
        <a:p>
          <a:endParaRPr lang="en-US"/>
        </a:p>
      </dgm:t>
    </dgm:pt>
    <dgm:pt modelId="{550127B5-05C1-4B7A-95EF-472220CB5DAF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LDN Inventory study completed in August 2022 </a:t>
          </a:r>
        </a:p>
      </dgm:t>
    </dgm:pt>
    <dgm:pt modelId="{15CC9EF8-F17D-4C92-99D7-51CAD6AFDDB9}" type="parTrans" cxnId="{211CB051-6DF4-4CE4-8104-97F8F9548774}">
      <dgm:prSet/>
      <dgm:spPr/>
      <dgm:t>
        <a:bodyPr/>
        <a:lstStyle/>
        <a:p>
          <a:endParaRPr lang="en-US"/>
        </a:p>
      </dgm:t>
    </dgm:pt>
    <dgm:pt modelId="{9FE252EC-8383-47B8-8B6E-ABF7ED63C584}" type="sibTrans" cxnId="{211CB051-6DF4-4CE4-8104-97F8F9548774}">
      <dgm:prSet/>
      <dgm:spPr/>
      <dgm:t>
        <a:bodyPr/>
        <a:lstStyle/>
        <a:p>
          <a:endParaRPr lang="en-US"/>
        </a:p>
      </dgm:t>
    </dgm:pt>
    <dgm:pt modelId="{C9F4B81C-C6DF-418B-AB93-12DBEA136626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LDN Capacity building working group meeting in 2021 </a:t>
          </a:r>
        </a:p>
      </dgm:t>
    </dgm:pt>
    <dgm:pt modelId="{6CC66A1D-6DE2-44AE-938E-C72C029FA83B}" type="parTrans" cxnId="{084F31C3-C09B-451C-B99F-E40A008E1D40}">
      <dgm:prSet/>
      <dgm:spPr/>
      <dgm:t>
        <a:bodyPr/>
        <a:lstStyle/>
        <a:p>
          <a:endParaRPr lang="en-US"/>
        </a:p>
      </dgm:t>
    </dgm:pt>
    <dgm:pt modelId="{AC6FBF41-1C93-41B1-9EEC-766919D2BECF}" type="sibTrans" cxnId="{084F31C3-C09B-451C-B99F-E40A008E1D40}">
      <dgm:prSet/>
      <dgm:spPr/>
      <dgm:t>
        <a:bodyPr/>
        <a:lstStyle/>
        <a:p>
          <a:endParaRPr lang="en-US"/>
        </a:p>
      </dgm:t>
    </dgm:pt>
    <dgm:pt modelId="{988981DF-71AE-4E65-BB9E-1C5A218C6107}" type="pres">
      <dgm:prSet presAssocID="{C306C14C-7A8A-4949-93DA-BA32518FC2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E471035-467F-4FEC-8AA1-4983794E3A37}" type="pres">
      <dgm:prSet presAssocID="{C306C14C-7A8A-4949-93DA-BA32518FC297}" presName="Name1" presStyleCnt="0"/>
      <dgm:spPr/>
    </dgm:pt>
    <dgm:pt modelId="{7CDC802A-34AB-4BCA-B4A9-5F50D0E0E8C4}" type="pres">
      <dgm:prSet presAssocID="{C306C14C-7A8A-4949-93DA-BA32518FC297}" presName="cycle" presStyleCnt="0"/>
      <dgm:spPr/>
    </dgm:pt>
    <dgm:pt modelId="{5C73F54D-6CFA-49F5-B4F1-2C84E0E654A0}" type="pres">
      <dgm:prSet presAssocID="{C306C14C-7A8A-4949-93DA-BA32518FC297}" presName="srcNode" presStyleLbl="node1" presStyleIdx="0" presStyleCnt="4"/>
      <dgm:spPr/>
    </dgm:pt>
    <dgm:pt modelId="{20D23340-5738-4E90-96FF-CAB785D381DD}" type="pres">
      <dgm:prSet presAssocID="{C306C14C-7A8A-4949-93DA-BA32518FC297}" presName="conn" presStyleLbl="parChTrans1D2" presStyleIdx="0" presStyleCnt="1"/>
      <dgm:spPr/>
      <dgm:t>
        <a:bodyPr/>
        <a:lstStyle/>
        <a:p>
          <a:endParaRPr lang="en-US"/>
        </a:p>
      </dgm:t>
    </dgm:pt>
    <dgm:pt modelId="{DF7C0AFA-17BC-42A9-B8DD-F222262FD30A}" type="pres">
      <dgm:prSet presAssocID="{C306C14C-7A8A-4949-93DA-BA32518FC297}" presName="extraNode" presStyleLbl="node1" presStyleIdx="0" presStyleCnt="4"/>
      <dgm:spPr/>
    </dgm:pt>
    <dgm:pt modelId="{46C9269D-75E8-4F21-B9CD-4388BE18A310}" type="pres">
      <dgm:prSet presAssocID="{C306C14C-7A8A-4949-93DA-BA32518FC297}" presName="dstNode" presStyleLbl="node1" presStyleIdx="0" presStyleCnt="4"/>
      <dgm:spPr/>
    </dgm:pt>
    <dgm:pt modelId="{54D48589-E705-4733-B92D-AF445134E6A6}" type="pres">
      <dgm:prSet presAssocID="{72871842-4D66-4E61-8E6A-DD7A2A849D1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6FE0F-B35C-450F-B407-B363DC7FB95A}" type="pres">
      <dgm:prSet presAssocID="{72871842-4D66-4E61-8E6A-DD7A2A849D1D}" presName="accent_1" presStyleCnt="0"/>
      <dgm:spPr/>
    </dgm:pt>
    <dgm:pt modelId="{AAEAFFD2-8C8E-4947-986B-0230AD860BA2}" type="pres">
      <dgm:prSet presAssocID="{72871842-4D66-4E61-8E6A-DD7A2A849D1D}" presName="accentRepeatNode" presStyleLbl="solidFgAcc1" presStyleIdx="0" presStyleCnt="4"/>
      <dgm:spPr>
        <a:solidFill>
          <a:schemeClr val="accent6">
            <a:lumMod val="60000"/>
            <a:lumOff val="40000"/>
          </a:schemeClr>
        </a:solidFill>
      </dgm:spPr>
    </dgm:pt>
    <dgm:pt modelId="{5295C946-FCE9-48C9-8E61-3F654E7C0F54}" type="pres">
      <dgm:prSet presAssocID="{68DED2FD-DA00-4CAE-BC6C-30F1DC74D19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EFF83-F02C-4833-835F-29FB273D3960}" type="pres">
      <dgm:prSet presAssocID="{68DED2FD-DA00-4CAE-BC6C-30F1DC74D19B}" presName="accent_2" presStyleCnt="0"/>
      <dgm:spPr/>
    </dgm:pt>
    <dgm:pt modelId="{72400473-9610-40EF-B873-96474492B57F}" type="pres">
      <dgm:prSet presAssocID="{68DED2FD-DA00-4CAE-BC6C-30F1DC74D19B}" presName="accentRepeatNode" presStyleLbl="solidFgAcc1" presStyleIdx="1" presStyleCnt="4"/>
      <dgm:spPr>
        <a:solidFill>
          <a:schemeClr val="accent6">
            <a:lumMod val="60000"/>
            <a:lumOff val="40000"/>
          </a:schemeClr>
        </a:solidFill>
      </dgm:spPr>
    </dgm:pt>
    <dgm:pt modelId="{4FD9C004-FCA5-4BEA-8901-F9A9ADF5B087}" type="pres">
      <dgm:prSet presAssocID="{C9F4B81C-C6DF-418B-AB93-12DBEA13662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F4404-F346-4901-9906-BE7EDC7D2B00}" type="pres">
      <dgm:prSet presAssocID="{C9F4B81C-C6DF-418B-AB93-12DBEA136626}" presName="accent_3" presStyleCnt="0"/>
      <dgm:spPr/>
    </dgm:pt>
    <dgm:pt modelId="{45A776D0-91AC-461C-8438-A2C5E0714A12}" type="pres">
      <dgm:prSet presAssocID="{C9F4B81C-C6DF-418B-AB93-12DBEA136626}" presName="accentRepeatNode" presStyleLbl="solidFgAcc1" presStyleIdx="2" presStyleCnt="4"/>
      <dgm:spPr>
        <a:solidFill>
          <a:schemeClr val="accent6">
            <a:lumMod val="60000"/>
            <a:lumOff val="40000"/>
          </a:schemeClr>
        </a:solidFill>
      </dgm:spPr>
    </dgm:pt>
    <dgm:pt modelId="{50BF58E5-74EA-482C-9CC0-DBBBC149C31F}" type="pres">
      <dgm:prSet presAssocID="{550127B5-05C1-4B7A-95EF-472220CB5DA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0E445-B042-40C6-8E14-D5D78CDE133E}" type="pres">
      <dgm:prSet presAssocID="{550127B5-05C1-4B7A-95EF-472220CB5DAF}" presName="accent_4" presStyleCnt="0"/>
      <dgm:spPr/>
    </dgm:pt>
    <dgm:pt modelId="{4A529DEA-AC48-439B-8F06-64C521152D42}" type="pres">
      <dgm:prSet presAssocID="{550127B5-05C1-4B7A-95EF-472220CB5DAF}" presName="accentRepeatNode" presStyleLbl="solidFgAcc1" presStyleIdx="3" presStyleCnt="4"/>
      <dgm:spPr>
        <a:solidFill>
          <a:schemeClr val="accent6">
            <a:lumMod val="60000"/>
            <a:lumOff val="40000"/>
          </a:schemeClr>
        </a:solidFill>
      </dgm:spPr>
    </dgm:pt>
  </dgm:ptLst>
  <dgm:cxnLst>
    <dgm:cxn modelId="{084F31C3-C09B-451C-B99F-E40A008E1D40}" srcId="{C306C14C-7A8A-4949-93DA-BA32518FC297}" destId="{C9F4B81C-C6DF-418B-AB93-12DBEA136626}" srcOrd="2" destOrd="0" parTransId="{6CC66A1D-6DE2-44AE-938E-C72C029FA83B}" sibTransId="{AC6FBF41-1C93-41B1-9EEC-766919D2BECF}"/>
    <dgm:cxn modelId="{0E001E5C-4192-4F6B-9BF5-D63262F33DF3}" type="presOf" srcId="{C9F4B81C-C6DF-418B-AB93-12DBEA136626}" destId="{4FD9C004-FCA5-4BEA-8901-F9A9ADF5B087}" srcOrd="0" destOrd="0" presId="urn:microsoft.com/office/officeart/2008/layout/VerticalCurvedList"/>
    <dgm:cxn modelId="{0A33F3D6-D37C-4D54-AC08-F404B5E2ED2A}" type="presOf" srcId="{E8042FE6-6BF4-4CEC-A1B8-4E9A204E3764}" destId="{20D23340-5738-4E90-96FF-CAB785D381DD}" srcOrd="0" destOrd="0" presId="urn:microsoft.com/office/officeart/2008/layout/VerticalCurvedList"/>
    <dgm:cxn modelId="{DDE57B0A-260F-4501-8519-A3AC250CF40B}" srcId="{C306C14C-7A8A-4949-93DA-BA32518FC297}" destId="{68DED2FD-DA00-4CAE-BC6C-30F1DC74D19B}" srcOrd="1" destOrd="0" parTransId="{CADDCEA5-9B5E-4560-AD66-7F5F137561F8}" sibTransId="{62BB9947-BC83-46C6-8C16-3A066C82BC31}"/>
    <dgm:cxn modelId="{211CB051-6DF4-4CE4-8104-97F8F9548774}" srcId="{C306C14C-7A8A-4949-93DA-BA32518FC297}" destId="{550127B5-05C1-4B7A-95EF-472220CB5DAF}" srcOrd="3" destOrd="0" parTransId="{15CC9EF8-F17D-4C92-99D7-51CAD6AFDDB9}" sibTransId="{9FE252EC-8383-47B8-8B6E-ABF7ED63C584}"/>
    <dgm:cxn modelId="{F19E6187-D441-465B-9124-C08EAD0A7D6B}" type="presOf" srcId="{72871842-4D66-4E61-8E6A-DD7A2A849D1D}" destId="{54D48589-E705-4733-B92D-AF445134E6A6}" srcOrd="0" destOrd="0" presId="urn:microsoft.com/office/officeart/2008/layout/VerticalCurvedList"/>
    <dgm:cxn modelId="{F1223FE7-5CC0-40F1-8826-9C794852A1F6}" type="presOf" srcId="{550127B5-05C1-4B7A-95EF-472220CB5DAF}" destId="{50BF58E5-74EA-482C-9CC0-DBBBC149C31F}" srcOrd="0" destOrd="0" presId="urn:microsoft.com/office/officeart/2008/layout/VerticalCurvedList"/>
    <dgm:cxn modelId="{734D4EA7-C53C-465B-84FE-3B78B5812A28}" type="presOf" srcId="{C306C14C-7A8A-4949-93DA-BA32518FC297}" destId="{988981DF-71AE-4E65-BB9E-1C5A218C6107}" srcOrd="0" destOrd="0" presId="urn:microsoft.com/office/officeart/2008/layout/VerticalCurvedList"/>
    <dgm:cxn modelId="{27477343-2F61-4C0D-8747-8D2FF698CBB0}" type="presOf" srcId="{68DED2FD-DA00-4CAE-BC6C-30F1DC74D19B}" destId="{5295C946-FCE9-48C9-8E61-3F654E7C0F54}" srcOrd="0" destOrd="0" presId="urn:microsoft.com/office/officeart/2008/layout/VerticalCurvedList"/>
    <dgm:cxn modelId="{F3BCB666-CEEA-4095-97DD-962A89E7F265}" srcId="{C306C14C-7A8A-4949-93DA-BA32518FC297}" destId="{72871842-4D66-4E61-8E6A-DD7A2A849D1D}" srcOrd="0" destOrd="0" parTransId="{295AE239-DE48-4555-BA83-19DEC621C4AB}" sibTransId="{E8042FE6-6BF4-4CEC-A1B8-4E9A204E3764}"/>
    <dgm:cxn modelId="{3AD5FF76-A6D9-44D9-8F83-8718AE7C1A04}" type="presParOf" srcId="{988981DF-71AE-4E65-BB9E-1C5A218C6107}" destId="{FE471035-467F-4FEC-8AA1-4983794E3A37}" srcOrd="0" destOrd="0" presId="urn:microsoft.com/office/officeart/2008/layout/VerticalCurvedList"/>
    <dgm:cxn modelId="{7431C4B3-E880-427E-952C-163197CD5A0F}" type="presParOf" srcId="{FE471035-467F-4FEC-8AA1-4983794E3A37}" destId="{7CDC802A-34AB-4BCA-B4A9-5F50D0E0E8C4}" srcOrd="0" destOrd="0" presId="urn:microsoft.com/office/officeart/2008/layout/VerticalCurvedList"/>
    <dgm:cxn modelId="{31AA5793-539A-46BE-B75B-A693A284E90C}" type="presParOf" srcId="{7CDC802A-34AB-4BCA-B4A9-5F50D0E0E8C4}" destId="{5C73F54D-6CFA-49F5-B4F1-2C84E0E654A0}" srcOrd="0" destOrd="0" presId="urn:microsoft.com/office/officeart/2008/layout/VerticalCurvedList"/>
    <dgm:cxn modelId="{B9D79DCE-42C4-466F-9C63-68A0193E6C9E}" type="presParOf" srcId="{7CDC802A-34AB-4BCA-B4A9-5F50D0E0E8C4}" destId="{20D23340-5738-4E90-96FF-CAB785D381DD}" srcOrd="1" destOrd="0" presId="urn:microsoft.com/office/officeart/2008/layout/VerticalCurvedList"/>
    <dgm:cxn modelId="{9CFB2363-A9FA-4E39-8407-895838137AC5}" type="presParOf" srcId="{7CDC802A-34AB-4BCA-B4A9-5F50D0E0E8C4}" destId="{DF7C0AFA-17BC-42A9-B8DD-F222262FD30A}" srcOrd="2" destOrd="0" presId="urn:microsoft.com/office/officeart/2008/layout/VerticalCurvedList"/>
    <dgm:cxn modelId="{7D539EE5-E8DD-4111-AB74-75DE31E50C38}" type="presParOf" srcId="{7CDC802A-34AB-4BCA-B4A9-5F50D0E0E8C4}" destId="{46C9269D-75E8-4F21-B9CD-4388BE18A310}" srcOrd="3" destOrd="0" presId="urn:microsoft.com/office/officeart/2008/layout/VerticalCurvedList"/>
    <dgm:cxn modelId="{C0A2DBC7-72FC-4EB0-B3D7-0ADAFAB5D370}" type="presParOf" srcId="{FE471035-467F-4FEC-8AA1-4983794E3A37}" destId="{54D48589-E705-4733-B92D-AF445134E6A6}" srcOrd="1" destOrd="0" presId="urn:microsoft.com/office/officeart/2008/layout/VerticalCurvedList"/>
    <dgm:cxn modelId="{9836508E-B48D-40F3-B5F7-72112658B152}" type="presParOf" srcId="{FE471035-467F-4FEC-8AA1-4983794E3A37}" destId="{E026FE0F-B35C-450F-B407-B363DC7FB95A}" srcOrd="2" destOrd="0" presId="urn:microsoft.com/office/officeart/2008/layout/VerticalCurvedList"/>
    <dgm:cxn modelId="{8D500B76-0512-4DFB-8F28-972C98371DE2}" type="presParOf" srcId="{E026FE0F-B35C-450F-B407-B363DC7FB95A}" destId="{AAEAFFD2-8C8E-4947-986B-0230AD860BA2}" srcOrd="0" destOrd="0" presId="urn:microsoft.com/office/officeart/2008/layout/VerticalCurvedList"/>
    <dgm:cxn modelId="{4387E4F9-57E0-4296-B844-E8A7306209FB}" type="presParOf" srcId="{FE471035-467F-4FEC-8AA1-4983794E3A37}" destId="{5295C946-FCE9-48C9-8E61-3F654E7C0F54}" srcOrd="3" destOrd="0" presId="urn:microsoft.com/office/officeart/2008/layout/VerticalCurvedList"/>
    <dgm:cxn modelId="{EF5E649B-5A98-40BD-8F24-2BDF5EC4809C}" type="presParOf" srcId="{FE471035-467F-4FEC-8AA1-4983794E3A37}" destId="{0ABEFF83-F02C-4833-835F-29FB273D3960}" srcOrd="4" destOrd="0" presId="urn:microsoft.com/office/officeart/2008/layout/VerticalCurvedList"/>
    <dgm:cxn modelId="{65B0241A-3020-47BA-ACB0-AD5CE5DBC69C}" type="presParOf" srcId="{0ABEFF83-F02C-4833-835F-29FB273D3960}" destId="{72400473-9610-40EF-B873-96474492B57F}" srcOrd="0" destOrd="0" presId="urn:microsoft.com/office/officeart/2008/layout/VerticalCurvedList"/>
    <dgm:cxn modelId="{1EA76E92-A2B6-4DCB-875B-8A5B1710FF9E}" type="presParOf" srcId="{FE471035-467F-4FEC-8AA1-4983794E3A37}" destId="{4FD9C004-FCA5-4BEA-8901-F9A9ADF5B087}" srcOrd="5" destOrd="0" presId="urn:microsoft.com/office/officeart/2008/layout/VerticalCurvedList"/>
    <dgm:cxn modelId="{F22EDBEA-E7E0-48A2-81D6-FF2127B68E04}" type="presParOf" srcId="{FE471035-467F-4FEC-8AA1-4983794E3A37}" destId="{463F4404-F346-4901-9906-BE7EDC7D2B00}" srcOrd="6" destOrd="0" presId="urn:microsoft.com/office/officeart/2008/layout/VerticalCurvedList"/>
    <dgm:cxn modelId="{C44367A6-55E4-4844-9302-BD79F4C29BC6}" type="presParOf" srcId="{463F4404-F346-4901-9906-BE7EDC7D2B00}" destId="{45A776D0-91AC-461C-8438-A2C5E0714A12}" srcOrd="0" destOrd="0" presId="urn:microsoft.com/office/officeart/2008/layout/VerticalCurvedList"/>
    <dgm:cxn modelId="{2DEDB13D-AE33-4CA4-8AAB-9D892E33C407}" type="presParOf" srcId="{FE471035-467F-4FEC-8AA1-4983794E3A37}" destId="{50BF58E5-74EA-482C-9CC0-DBBBC149C31F}" srcOrd="7" destOrd="0" presId="urn:microsoft.com/office/officeart/2008/layout/VerticalCurvedList"/>
    <dgm:cxn modelId="{0F19B348-0A68-40B0-9519-D9652E58FF59}" type="presParOf" srcId="{FE471035-467F-4FEC-8AA1-4983794E3A37}" destId="{8880E445-B042-40C6-8E14-D5D78CDE133E}" srcOrd="8" destOrd="0" presId="urn:microsoft.com/office/officeart/2008/layout/VerticalCurvedList"/>
    <dgm:cxn modelId="{529EDC4A-B4BF-4B7F-84F4-64FD0F199C99}" type="presParOf" srcId="{8880E445-B042-40C6-8E14-D5D78CDE133E}" destId="{4A529DEA-AC48-439B-8F06-64C521152D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23340-5738-4E90-96FF-CAB785D381DD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48589-E705-4733-B92D-AF445134E6A6}">
      <dsp:nvSpPr>
        <dsp:cNvPr id="0" name=""/>
        <dsp:cNvSpPr/>
      </dsp:nvSpPr>
      <dsp:spPr>
        <a:xfrm>
          <a:off x="460128" y="312440"/>
          <a:ext cx="8224852" cy="62520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AfriGEO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LDN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established in 2020 with 10 member states</a:t>
          </a:r>
        </a:p>
      </dsp:txBody>
      <dsp:txXfrm>
        <a:off x="460128" y="312440"/>
        <a:ext cx="8224852" cy="625205"/>
      </dsp:txXfrm>
    </dsp:sp>
    <dsp:sp modelId="{AAEAFFD2-8C8E-4947-986B-0230AD860BA2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5C946-FCE9-48C9-8E61-3F654E7C0F54}">
      <dsp:nvSpPr>
        <dsp:cNvPr id="0" name=""/>
        <dsp:cNvSpPr/>
      </dsp:nvSpPr>
      <dsp:spPr>
        <a:xfrm>
          <a:off x="818573" y="1250411"/>
          <a:ext cx="7866408" cy="62520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submitted proposal to the South African Dept. of Science &amp; Innovation in 2020 seeking funding</a:t>
          </a:r>
          <a:r>
            <a:rPr lang="en-US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818573" y="1250411"/>
        <a:ext cx="7866408" cy="625205"/>
      </dsp:txXfrm>
    </dsp:sp>
    <dsp:sp modelId="{72400473-9610-40EF-B873-96474492B57F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9C004-FCA5-4BEA-8901-F9A9ADF5B087}">
      <dsp:nvSpPr>
        <dsp:cNvPr id="0" name=""/>
        <dsp:cNvSpPr/>
      </dsp:nvSpPr>
      <dsp:spPr>
        <a:xfrm>
          <a:off x="818573" y="2188382"/>
          <a:ext cx="7866408" cy="62520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LDN Capacity building working group meeting in 2021 </a:t>
          </a:r>
        </a:p>
      </dsp:txBody>
      <dsp:txXfrm>
        <a:off x="818573" y="2188382"/>
        <a:ext cx="7866408" cy="625205"/>
      </dsp:txXfrm>
    </dsp:sp>
    <dsp:sp modelId="{45A776D0-91AC-461C-8438-A2C5E0714A12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F58E5-74EA-482C-9CC0-DBBBC149C31F}">
      <dsp:nvSpPr>
        <dsp:cNvPr id="0" name=""/>
        <dsp:cNvSpPr/>
      </dsp:nvSpPr>
      <dsp:spPr>
        <a:xfrm>
          <a:off x="460128" y="3126353"/>
          <a:ext cx="8224852" cy="62520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LDN Inventory study completed in August 2022 </a:t>
          </a:r>
        </a:p>
      </dsp:txBody>
      <dsp:txXfrm>
        <a:off x="460128" y="3126353"/>
        <a:ext cx="8224852" cy="625205"/>
      </dsp:txXfrm>
    </dsp:sp>
    <dsp:sp modelId="{4A529DEA-AC48-439B-8F06-64C521152D42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0.18688</cdr:x>
      <cdr:y>0.09603</cdr:y>
    </cdr:from>
    <cdr:to>
      <cdr:x>1</cdr:x>
      <cdr:y>0.21453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63632" y="235443"/>
          <a:ext cx="3322593" cy="2905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Figure 2: Country-by-country production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1073890" y="2319310"/>
            <a:ext cx="10196623" cy="14765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LDN INVENTORY STUDY </a:t>
            </a:r>
          </a:p>
          <a:p>
            <a:pPr algn="ctr"/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4306500" y="4126498"/>
            <a:ext cx="3578999" cy="1143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Nosiseko Mashiyi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SANSA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4"/>
    </mc:Choice>
    <mc:Fallback>
      <p:transition spd="slow" advTm="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457268" y="193146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CA32C-A684-5C80-A768-1497BB59323E}"/>
              </a:ext>
            </a:extLst>
          </p:cNvPr>
          <p:cNvSpPr txBox="1"/>
          <p:nvPr/>
        </p:nvSpPr>
        <p:spPr>
          <a:xfrm>
            <a:off x="681970" y="1381576"/>
            <a:ext cx="109944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degradation neutrality: mechanisms, awareness and framework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CD3C90-1C13-DF2D-F661-063358873C1C}"/>
              </a:ext>
            </a:extLst>
          </p:cNvPr>
          <p:cNvSpPr/>
          <p:nvPr/>
        </p:nvSpPr>
        <p:spPr>
          <a:xfrm>
            <a:off x="933641" y="2033481"/>
            <a:ext cx="9764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low level of activities across African countries could be tied to the level of awareness about LDN.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a scale of 1 to 5 (very weak to very strong),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level of awareness in Africa is just between not too weak and not too strong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(Figure 7 ).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9DD62-1089-3DCF-BBA7-D53477858A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91" y="3620973"/>
            <a:ext cx="7220798" cy="2587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696E5-31A3-2D35-E9FB-BECA4E809CFC}"/>
              </a:ext>
            </a:extLst>
          </p:cNvPr>
          <p:cNvSpPr/>
          <p:nvPr/>
        </p:nvSpPr>
        <p:spPr>
          <a:xfrm>
            <a:off x="2086615" y="5999659"/>
            <a:ext cx="7104280" cy="4185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7: LDN awareness across Africa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15"/>
    </mc:Choice>
    <mc:Fallback>
      <p:transition spd="slow" advTm="3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628049" y="193146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CA32C-A684-5C80-A768-1497BB59323E}"/>
              </a:ext>
            </a:extLst>
          </p:cNvPr>
          <p:cNvSpPr txBox="1"/>
          <p:nvPr/>
        </p:nvSpPr>
        <p:spPr>
          <a:xfrm>
            <a:off x="681970" y="1381576"/>
            <a:ext cx="109944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degradation neutrality: mechanisms, awareness and framework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CD3C90-1C13-DF2D-F661-063358873C1C}"/>
              </a:ext>
            </a:extLst>
          </p:cNvPr>
          <p:cNvSpPr/>
          <p:nvPr/>
        </p:nvSpPr>
        <p:spPr>
          <a:xfrm>
            <a:off x="933641" y="2033481"/>
            <a:ext cx="9764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low level of activities across African countries could be tied to the level of awareness about LDN.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a scale of 1 to 5 (very weak to very strong),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level of awareness in Africa is just between not too weak and not too strong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(Figure 7 ).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9DD62-1089-3DCF-BBA7-D53477858A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91" y="3620973"/>
            <a:ext cx="7220798" cy="2587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696E5-31A3-2D35-E9FB-BECA4E809CFC}"/>
              </a:ext>
            </a:extLst>
          </p:cNvPr>
          <p:cNvSpPr/>
          <p:nvPr/>
        </p:nvSpPr>
        <p:spPr>
          <a:xfrm>
            <a:off x="2086615" y="5999659"/>
            <a:ext cx="7104280" cy="4185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7: LDN awareness across Africa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"/>
    </mc:Choice>
    <mc:Fallback>
      <p:transition spd="slow" advTm="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A64EC-28AF-21DB-731E-43722D0A3FFF}"/>
              </a:ext>
            </a:extLst>
          </p:cNvPr>
          <p:cNvSpPr txBox="1"/>
          <p:nvPr/>
        </p:nvSpPr>
        <p:spPr>
          <a:xfrm>
            <a:off x="2338509" y="1453781"/>
            <a:ext cx="109944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degradation neutrality: Earth Observation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F58C99-2CE7-7D26-E907-3AA33527362F}"/>
              </a:ext>
            </a:extLst>
          </p:cNvPr>
          <p:cNvSpPr/>
          <p:nvPr/>
        </p:nvSpPr>
        <p:spPr>
          <a:xfrm>
            <a:off x="414967" y="2023168"/>
            <a:ext cx="112188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Despite the established knowledge that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Earth Observation is a useful and effective tool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regarding LDN,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pace of development in Africa is still not as expected as a result of:</a:t>
            </a:r>
          </a:p>
          <a:p>
            <a:pPr algn="just"/>
            <a:endParaRPr lang="en-US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inadequate human capacity gap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area of technological knowledge and resources.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Monitoring is pegged on other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sets related to the soil such as soil carbon which may not be available at the scales required and up to date.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Integration of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very high-resolution datasets, social and economic valuation of land degradation is still rudimentary.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funding and community engagement</a:t>
            </a:r>
            <a:endParaRPr lang="en-ZA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appropriate data on ecosystem conditions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this limits the ability to assess the threat status of ecosystem types comprehensively. 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Little or absence of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standards, policies, regulations, licenses, technical logistics and follow-ups.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no unified system and agreed indicators to be used for monitoring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progress on LDN projects. 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3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51"/>
    </mc:Choice>
    <mc:Fallback>
      <p:transition spd="slow" advTm="11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723847" y="260696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63A22-DC87-A5A7-DA0C-2372FC1BA025}"/>
              </a:ext>
            </a:extLst>
          </p:cNvPr>
          <p:cNvSpPr txBox="1"/>
          <p:nvPr/>
        </p:nvSpPr>
        <p:spPr>
          <a:xfrm>
            <a:off x="598757" y="1546869"/>
            <a:ext cx="1099448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degradation neutrality: knowledge production and finance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UNCCD’S goal of land degradation neutrality (LDN) is to halt and reverse land degradation by 2030.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However, despite this laudable effort,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few countries have participated in the Changwon Initiative, which suggests that LDN is still emerging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requires intense effort to ensure that it is widely known and embraced globally and across Africa.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61.7% of the respondents affirmed that their government is not prepared to finance LDN from the national budget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while the rest posited that their government would finance LDN from the national budget.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2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61"/>
    </mc:Choice>
    <mc:Fallback>
      <p:transition spd="slow" advTm="5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631568" y="268231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CD713-7988-C48F-A3E8-E955ED8BE5D7}"/>
              </a:ext>
            </a:extLst>
          </p:cNvPr>
          <p:cNvSpPr txBox="1"/>
          <p:nvPr/>
        </p:nvSpPr>
        <p:spPr>
          <a:xfrm>
            <a:off x="590348" y="1526845"/>
            <a:ext cx="109085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Land degradation neutrality: Recommendations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ensuring the maximum participation of countries in LDN, there is a need for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countries to be more present and conscious of activities surrounding LDN activities across the continent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addition, the respondents also provided insights into how LDN can be operationalized across the continent;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i="1" u="sng" dirty="0"/>
              <a:t>technology </a:t>
            </a:r>
            <a:r>
              <a:rPr lang="en-US" i="1" dirty="0"/>
              <a:t>to monitor land degradation hotspots</a:t>
            </a:r>
          </a:p>
          <a:p>
            <a:pPr algn="just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en-US" i="1" dirty="0"/>
              <a:t>create a </a:t>
            </a:r>
            <a:r>
              <a:rPr lang="en-US" i="1" u="sng" dirty="0"/>
              <a:t>large awareness campaign </a:t>
            </a:r>
            <a:r>
              <a:rPr lang="en-US" i="1" dirty="0"/>
              <a:t>– training, school curricular</a:t>
            </a:r>
          </a:p>
          <a:p>
            <a:pPr algn="just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       - </a:t>
            </a:r>
            <a:r>
              <a:rPr lang="en-US" i="1" dirty="0"/>
              <a:t>Setting a </a:t>
            </a:r>
            <a:r>
              <a:rPr lang="en-US" i="1" u="sng" dirty="0"/>
              <a:t>financing mechanism </a:t>
            </a:r>
            <a:r>
              <a:rPr lang="en-US" i="1" dirty="0"/>
              <a:t>that has eligibility for countries willing to match the grant on a 50:50 basis</a:t>
            </a:r>
          </a:p>
          <a:p>
            <a:pPr algn="just"/>
            <a:r>
              <a:rPr lang="en-US" i="1" dirty="0"/>
              <a:t>          - Implementation of LDN must be </a:t>
            </a:r>
            <a:r>
              <a:rPr lang="en-US" i="1" u="sng" dirty="0"/>
              <a:t>coordinated with the responsible ministry of environment &amp; UNCCD</a:t>
            </a:r>
          </a:p>
          <a:p>
            <a:pPr algn="just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61"/>
    </mc:Choice>
    <mc:Fallback>
      <p:transition spd="slow" advTm="9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2453851" y="294252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4655E-E165-7F32-CE07-B44999279026}"/>
              </a:ext>
            </a:extLst>
          </p:cNvPr>
          <p:cNvSpPr txBox="1"/>
          <p:nvPr/>
        </p:nvSpPr>
        <p:spPr>
          <a:xfrm>
            <a:off x="186718" y="1748293"/>
            <a:ext cx="10908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Various activities geared towards LDN directly or indirectly are existing across Africa. Most of these countries rely 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use of open-source EO products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especially Landsat and Sentinel.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can be stated that 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countries in Africa have made progress on setting baselines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there is 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need to correct the misplaced intent of the concept, hence campaign, activities and studies are needed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across the continent.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3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79"/>
    </mc:Choice>
    <mc:Fallback>
      <p:transition spd="slow" advTm="4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2900016" y="26908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F621BD-B7D3-D733-D78C-66B35456DDAF}"/>
              </a:ext>
            </a:extLst>
          </p:cNvPr>
          <p:cNvSpPr/>
          <p:nvPr/>
        </p:nvSpPr>
        <p:spPr>
          <a:xfrm>
            <a:off x="766572" y="1761436"/>
            <a:ext cx="10034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addition,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points to a lack of national capabilities for key technical activities and assessments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support LDN implementation.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Therefore, there is a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conscious effort on the part of the government and other stakeholders to do more by leveraging various declarations and statements available on LDN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Government should integrate LDN into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development planning and budgeting processes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0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22"/>
    </mc:Choice>
    <mc:Fallback>
      <p:transition spd="slow" advTm="4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89093" y="340242"/>
            <a:ext cx="5212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 </a:t>
            </a:r>
            <a:endParaRPr lang="en-GB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52FCB-CAEF-1987-C170-0153C76CF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920" y="3261196"/>
            <a:ext cx="3835877" cy="1818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FCF8A-9E2F-F5D2-6C75-1719FFBD3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203" y="3543644"/>
            <a:ext cx="3747759" cy="1300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06266-2EF6-FA08-4B78-20459553A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574" y="1464877"/>
            <a:ext cx="4211382" cy="16726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7"/>
    </mc:Choice>
    <mc:Fallback>
      <p:transition spd="slow" advTm="2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F8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GB" sz="4800" b="1" dirty="0">
                <a:solidFill>
                  <a:srgbClr val="0F8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4800" dirty="0">
              <a:solidFill>
                <a:srgbClr val="0F8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EF757-D86A-F99C-26DD-2E128320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4820"/>
            <a:ext cx="12213266" cy="11665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2"/>
    </mc:Choice>
    <mc:Fallback>
      <p:transition spd="slow" advTm="1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97E5E7-0255-FFAE-24E3-B0BA51A457B5}"/>
              </a:ext>
            </a:extLst>
          </p:cNvPr>
          <p:cNvSpPr txBox="1">
            <a:spLocks/>
          </p:cNvSpPr>
          <p:nvPr/>
        </p:nvSpPr>
        <p:spPr>
          <a:xfrm>
            <a:off x="2746349" y="1773573"/>
            <a:ext cx="7723112" cy="33017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Introduction/Background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Aims &amp; Objectives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457200" lvl="1" indent="0">
              <a:lnSpc>
                <a:spcPct val="150000"/>
              </a:lnSpc>
              <a:spcBef>
                <a:spcPct val="20000"/>
              </a:spcBef>
              <a:buNone/>
            </a:pP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40CB7-4651-C882-FE0E-F627B348F6B3}"/>
              </a:ext>
            </a:extLst>
          </p:cNvPr>
          <p:cNvSpPr txBox="1"/>
          <p:nvPr/>
        </p:nvSpPr>
        <p:spPr>
          <a:xfrm>
            <a:off x="4200712" y="312516"/>
            <a:ext cx="444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dirty="0">
              <a:solidFill>
                <a:srgbClr val="0961AA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9"/>
    </mc:Choice>
    <mc:Fallback>
      <p:transition spd="slow" advTm="3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F25F0B6-28D1-383C-EF75-24B256C9A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787526"/>
              </p:ext>
            </p:extLst>
          </p:nvPr>
        </p:nvGraphicFramePr>
        <p:xfrm>
          <a:off x="1489682" y="1631892"/>
          <a:ext cx="87401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77"/>
    </mc:Choice>
    <mc:Fallback>
      <p:transition spd="slow" advTm="6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0EE261-B9C0-94BC-0748-7C1214F1C35C}"/>
              </a:ext>
            </a:extLst>
          </p:cNvPr>
          <p:cNvSpPr txBox="1"/>
          <p:nvPr/>
        </p:nvSpPr>
        <p:spPr>
          <a:xfrm>
            <a:off x="3196948" y="20704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Inventory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68314F-17C1-3497-B6F7-CE1E04FCD3DA}"/>
              </a:ext>
            </a:extLst>
          </p:cNvPr>
          <p:cNvSpPr/>
          <p:nvPr/>
        </p:nvSpPr>
        <p:spPr>
          <a:xfrm>
            <a:off x="234236" y="3075845"/>
            <a:ext cx="10976205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lvl="0" algn="just">
              <a:spcBef>
                <a:spcPts val="1000"/>
              </a:spcBef>
              <a:buSzPts val="2400"/>
            </a:pP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20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0" indent="-285750" algn="just">
              <a:spcBef>
                <a:spcPts val="1000"/>
              </a:spcBef>
              <a:buSzPts val="24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a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bibliometric inventory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LDN-related research and activities. </a:t>
            </a:r>
          </a:p>
          <a:p>
            <a:pPr marL="361950" lvl="0" indent="-285750" algn="just">
              <a:spcBef>
                <a:spcPts val="0"/>
              </a:spcBef>
              <a:buSzPts val="24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degradation neutrality baseline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the bibliometric inventory for various countries in Africa. </a:t>
            </a:r>
          </a:p>
          <a:p>
            <a:pPr marL="361950" lvl="0" indent="-285750" algn="just">
              <a:spcBef>
                <a:spcPts val="0"/>
              </a:spcBef>
              <a:buSzPts val="24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bibliometric analysis and other available means to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various stakeholders to elicit information on LDN-related research and activities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methodological approaches, (sub)national trends and drivers of land degradation and existing land management practices, polity and governance across Africa. </a:t>
            </a:r>
          </a:p>
          <a:p>
            <a:pPr marL="361950" lvl="0" indent="-285750" algn="just">
              <a:spcBef>
                <a:spcPts val="0"/>
              </a:spcBef>
              <a:buSzPts val="2400"/>
              <a:buFont typeface="Wingdings" panose="05000000000000000000" pitchFamily="2" charset="2"/>
              <a:buChar char="§"/>
            </a:pP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the spatial pattern of LDN-related research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activities across Africa.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60B06-D7F5-8B1F-6BE1-B8D04A2E50F3}"/>
              </a:ext>
            </a:extLst>
          </p:cNvPr>
          <p:cNvSpPr txBox="1"/>
          <p:nvPr/>
        </p:nvSpPr>
        <p:spPr>
          <a:xfrm>
            <a:off x="387990" y="1752406"/>
            <a:ext cx="10299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provide an inventory of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existing tools, data, projects, and initiatives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are related to earth observation-based monitoring and assessment of land degradation in Africa in order 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promote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 well as the identification of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across Africa.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731E9E-D181-5BD3-4306-C77F3ED9CA00}"/>
              </a:ext>
            </a:extLst>
          </p:cNvPr>
          <p:cNvSpPr txBox="1"/>
          <p:nvPr/>
        </p:nvSpPr>
        <p:spPr>
          <a:xfrm>
            <a:off x="383769" y="1254776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0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19"/>
    </mc:Choice>
    <mc:Fallback>
      <p:transition spd="slow" advTm="9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31C63-042A-9003-3615-EB056665282A}"/>
              </a:ext>
            </a:extLst>
          </p:cNvPr>
          <p:cNvSpPr txBox="1">
            <a:spLocks/>
          </p:cNvSpPr>
          <p:nvPr/>
        </p:nvSpPr>
        <p:spPr>
          <a:xfrm>
            <a:off x="1194123" y="1116242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(BIBLIOMETRIC ANALYSIS)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2F096-D472-6D64-6F7B-B6B4712F96BF}"/>
              </a:ext>
            </a:extLst>
          </p:cNvPr>
          <p:cNvSpPr txBox="1"/>
          <p:nvPr/>
        </p:nvSpPr>
        <p:spPr>
          <a:xfrm>
            <a:off x="872463" y="1427544"/>
            <a:ext cx="9068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Country Production and land degradation monitoring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8C8A0C-3C04-F5B1-46CE-F860A62503FC}"/>
              </a:ext>
            </a:extLst>
          </p:cNvPr>
          <p:cNvSpPr txBox="1">
            <a:spLocks/>
          </p:cNvSpPr>
          <p:nvPr/>
        </p:nvSpPr>
        <p:spPr>
          <a:xfrm>
            <a:off x="114886" y="1845447"/>
            <a:ext cx="4326341" cy="5466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From 261 documents, the country by country production returned a total number of 87 documents from South Africa, this is followed by Ethiopia with a total number of 44 and Kenya with 42 (Figure 2). </a:t>
            </a:r>
          </a:p>
          <a:p>
            <a:pPr algn="just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From the bibliometric assessment, the use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of Earth observation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stands out as an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efficient and effective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means to monitor land degradation across Africa (Figure 3).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6B81E96-E4B0-984E-C60B-683FF9A01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353909"/>
              </p:ext>
            </p:extLst>
          </p:nvPr>
        </p:nvGraphicFramePr>
        <p:xfrm>
          <a:off x="6306723" y="2064757"/>
          <a:ext cx="5630247" cy="253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308638A-F9F5-37BB-C613-98066667409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t="25325" r="28040" b="25854"/>
          <a:stretch/>
        </p:blipFill>
        <p:spPr bwMode="auto">
          <a:xfrm>
            <a:off x="5198536" y="4326831"/>
            <a:ext cx="3273387" cy="2031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E2D4C7-1036-9AD7-0C84-699A652CB2FC}"/>
              </a:ext>
            </a:extLst>
          </p:cNvPr>
          <p:cNvSpPr/>
          <p:nvPr/>
        </p:nvSpPr>
        <p:spPr>
          <a:xfrm>
            <a:off x="2012275" y="5905093"/>
            <a:ext cx="4277544" cy="192944"/>
          </a:xfrm>
          <a:prstGeom prst="rect">
            <a:avLst/>
          </a:prstGeom>
          <a:noFill/>
          <a:ln w="63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3: Land degradation monitoring word cloud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24"/>
    </mc:Choice>
    <mc:Fallback>
      <p:transition spd="slow" advTm="6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288309" y="170356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31C63-042A-9003-3615-EB056665282A}"/>
              </a:ext>
            </a:extLst>
          </p:cNvPr>
          <p:cNvSpPr txBox="1">
            <a:spLocks/>
          </p:cNvSpPr>
          <p:nvPr/>
        </p:nvSpPr>
        <p:spPr>
          <a:xfrm>
            <a:off x="1194123" y="1116242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(BIBLIOMETRIC ANALYSIS)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BDE17-F118-46F9-4494-C280F8FCCF96}"/>
              </a:ext>
            </a:extLst>
          </p:cNvPr>
          <p:cNvSpPr txBox="1"/>
          <p:nvPr/>
        </p:nvSpPr>
        <p:spPr>
          <a:xfrm>
            <a:off x="700846" y="1438355"/>
            <a:ext cx="1016371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Support and funding for LDN activities directly or indirectly has been received from (1986 – 2021): 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United States Agency for International Development (USAID),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Consultative Group for International Agricultural Research (CGIAR),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Key R and D program China,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Science Foundation of China,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 Carbon Investments in Ecosystem for Poverty Alleviation,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German Academic Exchange Service,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Leslie Hill Succulent Karoo Trust,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Nile-Nexus,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Dutch Embassy,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Nitidae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Association of Technical Research (ANRT),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French Agricultural Research Centre for International Development,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Alexander von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Humbolt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Foundation, among others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6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15"/>
    </mc:Choice>
    <mc:Fallback>
      <p:transition spd="slow" advTm="5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657989" y="323873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17D64-8774-9969-6879-0F2148C025D1}"/>
              </a:ext>
            </a:extLst>
          </p:cNvPr>
          <p:cNvSpPr txBox="1"/>
          <p:nvPr/>
        </p:nvSpPr>
        <p:spPr>
          <a:xfrm>
            <a:off x="2028283" y="1396965"/>
            <a:ext cx="10163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Survey participants: distribution and demographics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57EAE-3E53-D76D-5710-9594DFADA59C}"/>
              </a:ext>
            </a:extLst>
          </p:cNvPr>
          <p:cNvSpPr txBox="1">
            <a:spLocks/>
          </p:cNvSpPr>
          <p:nvPr/>
        </p:nvSpPr>
        <p:spPr>
          <a:xfrm>
            <a:off x="239105" y="1950963"/>
            <a:ext cx="4451220" cy="4469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total of 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respondents across 12 African countries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provided insights into the questions raised on LDN across Africa (Figure 4).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addition, 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key informants across 13 African countries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gave their opinions on various questions about LDN operations across Africa. </a:t>
            </a:r>
          </a:p>
          <a:p>
            <a:pPr algn="just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74E24-7DF7-CCBE-6F13-2D9009F6AB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03" y="2327573"/>
            <a:ext cx="5569676" cy="2354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E6B8B-487B-7FD2-3C88-7E4D9FFB8CCD}"/>
              </a:ext>
            </a:extLst>
          </p:cNvPr>
          <p:cNvSpPr txBox="1"/>
          <p:nvPr/>
        </p:nvSpPr>
        <p:spPr>
          <a:xfrm>
            <a:off x="4690325" y="4824293"/>
            <a:ext cx="8814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Botswana, Burkina Faso, Benin, Djibouti, Eswatini, Ethiopia, Ghana, Kenya, Madagascar,</a:t>
            </a:r>
            <a:endParaRPr lang="en-ZA" sz="14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Malawi, Namibia, Nigeria, South Sudan, South Africa, Senegal, Tunisia, Tanzania, Uganda, Zimbabwe</a:t>
            </a:r>
            <a:endParaRPr lang="en-ZA" sz="14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25"/>
    </mc:Choice>
    <mc:Fallback>
      <p:transition spd="slow" advTm="6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E608F-F471-D891-FC02-C3E8FDE4F98B}"/>
              </a:ext>
            </a:extLst>
          </p:cNvPr>
          <p:cNvSpPr txBox="1"/>
          <p:nvPr/>
        </p:nvSpPr>
        <p:spPr>
          <a:xfrm>
            <a:off x="2208124" y="1396965"/>
            <a:ext cx="10163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Land degradation: contributors and spatial variation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7AF49-388A-A65E-C5F0-CA68233AE393}"/>
              </a:ext>
            </a:extLst>
          </p:cNvPr>
          <p:cNvSpPr/>
          <p:nvPr/>
        </p:nvSpPr>
        <p:spPr>
          <a:xfrm>
            <a:off x="553586" y="1950963"/>
            <a:ext cx="44291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Land degradation activities across the continent are induced due to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erosion, </a:t>
            </a:r>
            <a:r>
              <a:rPr lang="en-US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landuse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landcover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other related activities (Figure 5).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contributors lead to land degradation and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persistence will worsen without rapid remedial action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terms of spatial variation, land degradation problems are particularly severe in the driest parts of the continent. 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2C31B-3BCA-D63A-A529-384E3BEB69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8" y="2569052"/>
            <a:ext cx="6640355" cy="2579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77"/>
    </mc:Choice>
    <mc:Fallback>
      <p:transition spd="slow" advTm="3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814577" y="193146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CFCDB0-31E9-C5F7-C1C7-50EA829338DB}"/>
              </a:ext>
            </a:extLst>
          </p:cNvPr>
          <p:cNvSpPr txBox="1">
            <a:spLocks/>
          </p:cNvSpPr>
          <p:nvPr/>
        </p:nvSpPr>
        <p:spPr>
          <a:xfrm>
            <a:off x="1623891" y="1112509"/>
            <a:ext cx="8229600" cy="43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(SURVEY: QUESTIONNAIRE AND KII)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CA32C-A684-5C80-A768-1497BB59323E}"/>
              </a:ext>
            </a:extLst>
          </p:cNvPr>
          <p:cNvSpPr txBox="1"/>
          <p:nvPr/>
        </p:nvSpPr>
        <p:spPr>
          <a:xfrm>
            <a:off x="681970" y="1381576"/>
            <a:ext cx="109944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degradation neutrality: mechanisms, awareness and framework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45191-EBF5-3A58-3EF6-4F83B8714371}"/>
              </a:ext>
            </a:extLst>
          </p:cNvPr>
          <p:cNvSpPr/>
          <p:nvPr/>
        </p:nvSpPr>
        <p:spPr>
          <a:xfrm>
            <a:off x="1059475" y="2106335"/>
            <a:ext cx="9764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Country-specific land degradation neutrality activities include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degradation monitoring and assessment, The Great Green Wall Project, conservative agriculture, afforestation, sustainable water harvesting approaches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among others.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level of activities regarding land degradation neutrality activities in Africa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suggests the continent's priority on the environment.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Despite the advances, activities, product usage, and state of knowledge in Africa regarding land degradation neutrality,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still a lack of coherent and systematic continent-wide inventory of efforts and co-benefits of improved land management.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4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85"/>
    </mc:Choice>
    <mc:Fallback>
      <p:transition spd="slow" advTm="7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13049</TotalTime>
  <Words>1390</Words>
  <Application>Microsoft Office PowerPoint</Application>
  <PresentationFormat>Widescreen</PresentationFormat>
  <Paragraphs>138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Yu Gothic UI Semibold</vt:lpstr>
      <vt:lpstr>Aharoni</vt:lpstr>
      <vt:lpstr>AngsanaUPC</vt:lpstr>
      <vt:lpstr>Arial</vt:lpstr>
      <vt:lpstr>Arial Black</vt:lpstr>
      <vt:lpstr>Berlin Sans FB Demi</vt:lpstr>
      <vt:lpstr>Calibri</vt:lpstr>
      <vt:lpstr>Droid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Nosiseko Mashiyi</cp:lastModifiedBy>
  <cp:revision>19</cp:revision>
  <dcterms:created xsi:type="dcterms:W3CDTF">2022-09-22T09:07:54Z</dcterms:created>
  <dcterms:modified xsi:type="dcterms:W3CDTF">2022-11-01T11:16:06Z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e036504-ffdc-49d0-8800-2a717b545941_Enabled">
    <vt:lpwstr>true</vt:lpwstr>
  </property>
  <property fmtid="{D5CDD505-2E9C-101B-9397-08002B2CF9AE}" pid="3" name="MSIP_Label_ee036504-ffdc-49d0-8800-2a717b545941_SetDate">
    <vt:lpwstr>2022-10-24T11:21:31Z</vt:lpwstr>
  </property>
  <property fmtid="{D5CDD505-2E9C-101B-9397-08002B2CF9AE}" pid="4" name="MSIP_Label_ee036504-ffdc-49d0-8800-2a717b545941_Method">
    <vt:lpwstr>Standard</vt:lpwstr>
  </property>
  <property fmtid="{D5CDD505-2E9C-101B-9397-08002B2CF9AE}" pid="5" name="MSIP_Label_ee036504-ffdc-49d0-8800-2a717b545941_Name">
    <vt:lpwstr>defa4170-0d19-0005-0004-bc88714345d2</vt:lpwstr>
  </property>
  <property fmtid="{D5CDD505-2E9C-101B-9397-08002B2CF9AE}" pid="6" name="MSIP_Label_ee036504-ffdc-49d0-8800-2a717b545941_SiteId">
    <vt:lpwstr>e0112018-a80c-491e-89d5-68f3d65e9b80</vt:lpwstr>
  </property>
  <property fmtid="{D5CDD505-2E9C-101B-9397-08002B2CF9AE}" pid="7" name="MSIP_Label_ee036504-ffdc-49d0-8800-2a717b545941_ActionId">
    <vt:lpwstr>e7ca0658-f8dc-48b1-9cf0-39e24360700f</vt:lpwstr>
  </property>
  <property fmtid="{D5CDD505-2E9C-101B-9397-08002B2CF9AE}" pid="8" name="MSIP_Label_ee036504-ffdc-49d0-8800-2a717b545941_ContentBits">
    <vt:lpwstr>0</vt:lpwstr>
  </property>
</Properties>
</file>